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63" r:id="rId3"/>
    <p:sldId id="257" r:id="rId4"/>
    <p:sldId id="264" r:id="rId5"/>
    <p:sldId id="258" r:id="rId6"/>
    <p:sldId id="259" r:id="rId7"/>
    <p:sldId id="260" r:id="rId8"/>
    <p:sldId id="261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3" d="100"/>
          <a:sy n="53" d="100"/>
        </p:scale>
        <p:origin x="-1880" y="-12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22180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与副标题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3 联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 SemiBold"/>
              </a:defRPr>
            </a:pPr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778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977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Shape 124"/>
          <p:cNvSpPr>
            <a:spLocks noGrp="1"/>
          </p:cNvSpPr>
          <p:nvPr>
            <p:ph type="body" sz="quarter" idx="15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125" name="Shape 1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引文（备选）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311912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在此键入引文。</a:t>
            </a:r>
          </a:p>
        </p:txBody>
      </p:sp>
      <p:sp>
        <p:nvSpPr>
          <p:cNvPr id="133" name="Shape 133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Shape 134"/>
          <p:cNvSpPr>
            <a:spLocks noGrp="1"/>
          </p:cNvSpPr>
          <p:nvPr>
            <p:ph type="body" sz="quarter" idx="15"/>
          </p:nvPr>
        </p:nvSpPr>
        <p:spPr>
          <a:xfrm>
            <a:off x="5892800" y="7732183"/>
            <a:ext cx="6705600" cy="97790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hape 1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与副标题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xfrm>
            <a:off x="12149656" y="4191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 - 居中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垂直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标题文本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Baskerville"/>
                <a:ea typeface="Baskerville"/>
                <a:cs typeface="Baskerville"/>
                <a:sym typeface="Baskerville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xfrm>
            <a:off x="12182237" y="431800"/>
            <a:ext cx="419101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83" name="Shape 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406400" y="393700"/>
            <a:ext cx="11176000" cy="52070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+mn-lt"/>
                <a:ea typeface="+mn-ea"/>
                <a:cs typeface="+mn-cs"/>
                <a:sym typeface="Baskerville SemiBold"/>
              </a:defRPr>
            </a:lvl1pPr>
          </a:lstStyle>
          <a:p>
            <a:r>
              <a:t>文本</a:t>
            </a:r>
          </a:p>
        </p:txBody>
      </p:sp>
      <p:sp>
        <p:nvSpPr>
          <p:cNvPr id="92" name="Shape 92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174418" y="431800"/>
            <a:ext cx="419101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xmlns:p14="http://schemas.microsoft.com/office/powerpoint/2010/main"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Baskerville SemiBol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7" Type="http://schemas.openxmlformats.org/officeDocument/2006/relationships/image" Target="../media/image7.jpg"/><Relationship Id="rId8" Type="http://schemas.openxmlformats.org/officeDocument/2006/relationships/image" Target="../media/image8.jpg"/><Relationship Id="rId9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ctrTitle"/>
          </p:nvPr>
        </p:nvSpPr>
        <p:spPr>
          <a:xfrm>
            <a:off x="-609600" y="5810250"/>
            <a:ext cx="13614400" cy="2705100"/>
          </a:xfrm>
          <a:prstGeom prst="rect">
            <a:avLst/>
          </a:prstGeom>
        </p:spPr>
        <p:txBody>
          <a:bodyPr/>
          <a:lstStyle/>
          <a:p>
            <a:pPr lvl="8" algn="ctr">
              <a:defRPr sz="3900"/>
            </a:pPr>
            <a:endParaRPr dirty="0" smtClean="0"/>
          </a:p>
          <a:p>
            <a:pPr lvl="8">
              <a:defRPr sz="3900"/>
            </a:pPr>
            <a:r>
              <a:rPr lang="zh-CN" altLang="en-US" dirty="0" smtClean="0"/>
              <a:t>毕言，蝉兔，晓婼，九胜，蓦月，季珂，木芽，云蓬</a:t>
            </a:r>
            <a:endParaRPr dirty="0"/>
          </a:p>
        </p:txBody>
      </p:sp>
      <p:sp>
        <p:nvSpPr>
          <p:cNvPr id="167" name="Shape 167"/>
          <p:cNvSpPr>
            <a:spLocks noGrp="1"/>
          </p:cNvSpPr>
          <p:nvPr>
            <p:ph type="subTitle" sz="quarter" idx="1"/>
          </p:nvPr>
        </p:nvSpPr>
        <p:spPr>
          <a:xfrm>
            <a:off x="406400" y="3149600"/>
            <a:ext cx="12192000" cy="1803400"/>
          </a:xfrm>
          <a:prstGeom prst="rect">
            <a:avLst/>
          </a:prstGeom>
        </p:spPr>
        <p:txBody>
          <a:bodyPr/>
          <a:lstStyle/>
          <a:p>
            <a:pPr algn="ctr" defTabSz="508254">
              <a:spcBef>
                <a:spcPts val="2000"/>
              </a:spcBef>
              <a:defRPr sz="4698"/>
            </a:pPr>
            <a:r>
              <a:rPr dirty="0"/>
              <a:t>百技</a:t>
            </a:r>
            <a:r>
              <a:rPr dirty="0" smtClean="0"/>
              <a:t>160</a:t>
            </a:r>
            <a:r>
              <a:rPr lang="en-US" dirty="0" smtClean="0"/>
              <a:t>6</a:t>
            </a:r>
            <a:r>
              <a:rPr dirty="0" smtClean="0"/>
              <a:t>期</a:t>
            </a:r>
            <a:r>
              <a:rPr dirty="0"/>
              <a:t>-</a:t>
            </a:r>
            <a:r>
              <a:rPr dirty="0" smtClean="0"/>
              <a:t>1</a:t>
            </a:r>
            <a:r>
              <a:rPr lang="en-US" dirty="0" smtClean="0"/>
              <a:t>0</a:t>
            </a:r>
            <a:r>
              <a:rPr dirty="0" smtClean="0"/>
              <a:t>组 </a:t>
            </a:r>
            <a:endParaRPr dirty="0"/>
          </a:p>
          <a:p>
            <a:pPr algn="ctr" defTabSz="508254">
              <a:spcBef>
                <a:spcPts val="2000"/>
              </a:spcBef>
              <a:defRPr sz="4698"/>
            </a:pPr>
            <a:r>
              <a:rPr dirty="0"/>
              <a:t>   </a:t>
            </a:r>
            <a:r>
              <a:rPr lang="zh-CN" altLang="en-US" sz="4263" dirty="0" smtClean="0"/>
              <a:t>猿笔记</a:t>
            </a:r>
            <a:r>
              <a:rPr sz="4263" dirty="0" smtClean="0"/>
              <a:t>（</a:t>
            </a:r>
            <a:r>
              <a:rPr lang="en-US" sz="4263" dirty="0" smtClean="0">
                <a:latin typeface="바탕"/>
                <a:ea typeface="바탕"/>
                <a:cs typeface="바탕"/>
                <a:sym typeface="바탕"/>
              </a:rPr>
              <a:t>APENOTE</a:t>
            </a:r>
            <a:r>
              <a:rPr sz="4263" dirty="0" smtClean="0"/>
              <a:t>）</a:t>
            </a:r>
            <a:endParaRPr sz="4263" dirty="0"/>
          </a:p>
        </p:txBody>
      </p:sp>
      <p:pic>
        <p:nvPicPr>
          <p:cNvPr id="2" name="图片 1" descr="TB1s1AMMVXXXXadXVXXXXXXXXXX.tfsprivat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609" y="836628"/>
            <a:ext cx="2030778" cy="204063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261801" y="459684"/>
            <a:ext cx="1300480" cy="439093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01705" y="984956"/>
            <a:ext cx="1820672" cy="1827509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标题数字等都可以通过点击和重新输入进行更改，此处建议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倍字间距请点击此处添加文本信息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8477857" y="459684"/>
            <a:ext cx="1300480" cy="439093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17761" y="984956"/>
            <a:ext cx="1820672" cy="1827509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标题数字等都可以通过点击和重新输入进行更改，此处建议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倍字间距请点击此处添加文本信息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869830" y="3315086"/>
            <a:ext cx="1300480" cy="439093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609734" y="3840358"/>
            <a:ext cx="1820672" cy="1827509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标题数字等都可以通过点击和重新输入进行更改，此处建议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倍字间距请点击此处添加文本信息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53774" y="3315086"/>
            <a:ext cx="1300480" cy="439093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93678" y="3840358"/>
            <a:ext cx="1820672" cy="1827509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标题数字等都可以通过点击和重新输入进行更改，此处建议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号字，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倍字间距请点击此处添加文本信息</a:t>
            </a:r>
          </a:p>
        </p:txBody>
      </p:sp>
      <p:pic>
        <p:nvPicPr>
          <p:cNvPr id="14" name="图片 13" descr="毕言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"/>
            <a:ext cx="3001707" cy="3449883"/>
          </a:xfrm>
          <a:prstGeom prst="rect">
            <a:avLst/>
          </a:prstGeom>
        </p:spPr>
      </p:pic>
      <p:pic>
        <p:nvPicPr>
          <p:cNvPr id="15" name="图片 14" descr="蝉兔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470" y="1"/>
            <a:ext cx="3066136" cy="3477474"/>
          </a:xfrm>
          <a:prstGeom prst="rect">
            <a:avLst/>
          </a:prstGeom>
        </p:spPr>
      </p:pic>
      <p:pic>
        <p:nvPicPr>
          <p:cNvPr id="16" name="图片 15" descr="季珂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605" y="1"/>
            <a:ext cx="2786938" cy="3477474"/>
          </a:xfrm>
          <a:prstGeom prst="rect">
            <a:avLst/>
          </a:prstGeom>
        </p:spPr>
      </p:pic>
      <p:pic>
        <p:nvPicPr>
          <p:cNvPr id="17" name="图片 16" descr="九胜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470" y="4750367"/>
            <a:ext cx="3066136" cy="3467944"/>
          </a:xfrm>
          <a:prstGeom prst="rect">
            <a:avLst/>
          </a:prstGeom>
        </p:spPr>
      </p:pic>
      <p:pic>
        <p:nvPicPr>
          <p:cNvPr id="18" name="图片 17" descr="蓦言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607" y="4750370"/>
            <a:ext cx="2786937" cy="3467941"/>
          </a:xfrm>
          <a:prstGeom prst="rect">
            <a:avLst/>
          </a:prstGeom>
        </p:spPr>
      </p:pic>
      <p:pic>
        <p:nvPicPr>
          <p:cNvPr id="19" name="图片 18" descr="小婼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01" y="4750366"/>
            <a:ext cx="3001471" cy="3467944"/>
          </a:xfrm>
          <a:prstGeom prst="rect">
            <a:avLst/>
          </a:prstGeom>
        </p:spPr>
      </p:pic>
      <p:pic>
        <p:nvPicPr>
          <p:cNvPr id="20" name="图片 19" descr="云蓬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544" y="1"/>
            <a:ext cx="2831714" cy="3449883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-6401" y="3449886"/>
            <a:ext cx="3008108" cy="1300480"/>
          </a:xfrm>
          <a:prstGeom prst="rect">
            <a:avLst/>
          </a:prstGeom>
          <a:solidFill>
            <a:srgbClr val="CB4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zh-CN" altLang="en-US" dirty="0" smtClean="0"/>
              <a:t>毕言，重庆人</a:t>
            </a:r>
            <a:r>
              <a:rPr lang="zh-CN" altLang="en-US" dirty="0" smtClean="0"/>
              <a:t>，</a:t>
            </a:r>
            <a:r>
              <a:rPr lang="zh-CN" altLang="en-US" dirty="0" smtClean="0"/>
              <a:t>中科院计算所，</a:t>
            </a:r>
            <a:r>
              <a:rPr lang="zh-CN" altLang="en-US" dirty="0" smtClean="0"/>
              <a:t>阿里云</a:t>
            </a:r>
            <a:r>
              <a:rPr lang="zh-CN" altLang="en-US" dirty="0" smtClean="0"/>
              <a:t>，研发工程师，爱好足球</a:t>
            </a:r>
            <a:endParaRPr lang="zh-CN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3001707" y="3449885"/>
            <a:ext cx="3065899" cy="1300481"/>
          </a:xfrm>
          <a:prstGeom prst="rect">
            <a:avLst/>
          </a:prstGeom>
          <a:solidFill>
            <a:srgbClr val="1CA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zh-CN" altLang="en-US" dirty="0" smtClean="0"/>
              <a:t>蝉兔，杭州人</a:t>
            </a:r>
            <a:r>
              <a:rPr lang="zh-CN" altLang="en-US" dirty="0" smtClean="0"/>
              <a:t>，</a:t>
            </a:r>
            <a:r>
              <a:rPr lang="zh-CN" altLang="en-US" dirty="0" smtClean="0"/>
              <a:t>浙江大学，</a:t>
            </a:r>
            <a:r>
              <a:rPr lang="zh-CN" altLang="en-US" dirty="0" smtClean="0"/>
              <a:t>阿里云</a:t>
            </a:r>
            <a:r>
              <a:rPr lang="zh-CN" altLang="en-US" dirty="0" smtClean="0"/>
              <a:t>，研发工程师，爱好男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6067605" y="3449886"/>
            <a:ext cx="2786938" cy="1300483"/>
          </a:xfrm>
          <a:prstGeom prst="rect">
            <a:avLst/>
          </a:prstGeom>
          <a:solidFill>
            <a:srgbClr val="F8A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zh-CN" altLang="en-US" dirty="0" smtClean="0"/>
              <a:t>季珂，广西人</a:t>
            </a:r>
            <a:r>
              <a:rPr lang="zh-CN" altLang="en-US" dirty="0" smtClean="0"/>
              <a:t>，</a:t>
            </a:r>
            <a:r>
              <a:rPr lang="zh-CN" altLang="en-US" dirty="0" smtClean="0"/>
              <a:t>西安电子科技大学，</a:t>
            </a:r>
            <a:r>
              <a:rPr lang="en-US" altLang="zh-CN" dirty="0" smtClean="0"/>
              <a:t>B2B</a:t>
            </a:r>
            <a:r>
              <a:rPr lang="en-US" altLang="zh-CN" dirty="0" smtClean="0"/>
              <a:t>,</a:t>
            </a:r>
            <a:r>
              <a:rPr lang="zh-CN" altLang="en-US" dirty="0" smtClean="0"/>
              <a:t>研发工程师，爱好骑行</a:t>
            </a:r>
            <a:endParaRPr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8854543" y="3449884"/>
            <a:ext cx="2831714" cy="1300487"/>
          </a:xfrm>
          <a:prstGeom prst="rect">
            <a:avLst/>
          </a:prstGeom>
          <a:solidFill>
            <a:srgbClr val="5468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zh-CN" altLang="en-US" dirty="0" smtClean="0"/>
              <a:t>云蓬，江西人</a:t>
            </a:r>
            <a:r>
              <a:rPr lang="zh-CN" altLang="en-US" dirty="0" smtClean="0"/>
              <a:t>，</a:t>
            </a:r>
            <a:r>
              <a:rPr lang="zh-CN" altLang="en-US" dirty="0" smtClean="0"/>
              <a:t>东南大学，</a:t>
            </a:r>
            <a:r>
              <a:rPr lang="en-US" altLang="zh-CN" dirty="0" smtClean="0"/>
              <a:t>B2B</a:t>
            </a:r>
            <a:r>
              <a:rPr lang="en-US" altLang="zh-CN" dirty="0" smtClean="0"/>
              <a:t>,</a:t>
            </a:r>
            <a:r>
              <a:rPr lang="zh-CN" altLang="en-US" dirty="0" smtClean="0"/>
              <a:t>测试工程师，爱好女</a:t>
            </a:r>
            <a:endParaRPr lang="zh-CN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0" y="8218311"/>
            <a:ext cx="3001469" cy="1210170"/>
          </a:xfrm>
          <a:prstGeom prst="rect">
            <a:avLst/>
          </a:prstGeom>
          <a:solidFill>
            <a:srgbClr val="AAC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zh-CN" altLang="en-US" dirty="0" smtClean="0"/>
              <a:t>晓婼，内蒙人</a:t>
            </a:r>
            <a:r>
              <a:rPr lang="zh-CN" altLang="en-US" dirty="0" smtClean="0"/>
              <a:t>，</a:t>
            </a:r>
            <a:r>
              <a:rPr lang="zh-CN" altLang="en-US" dirty="0" smtClean="0"/>
              <a:t>大连民族大学，</a:t>
            </a:r>
            <a:r>
              <a:rPr lang="zh-CN" altLang="en-US" dirty="0" smtClean="0"/>
              <a:t>淘</a:t>
            </a:r>
            <a:r>
              <a:rPr lang="zh-CN" altLang="en-US" dirty="0" smtClean="0"/>
              <a:t>宝，前端工程师，爱好敲代码</a:t>
            </a:r>
            <a:endParaRPr lang="zh-CN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3001706" y="8218311"/>
            <a:ext cx="3065900" cy="1210169"/>
          </a:xfrm>
          <a:prstGeom prst="rect">
            <a:avLst/>
          </a:prstGeom>
          <a:solidFill>
            <a:srgbClr val="CB4D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zh-CN" altLang="en-US" dirty="0" smtClean="0"/>
              <a:t>九胜，河北人</a:t>
            </a:r>
            <a:r>
              <a:rPr lang="zh-CN" altLang="en-US" dirty="0" smtClean="0"/>
              <a:t>，</a:t>
            </a:r>
            <a:r>
              <a:rPr lang="zh-CN" altLang="en-US" dirty="0" smtClean="0"/>
              <a:t>哈尔滨工业大学，</a:t>
            </a:r>
            <a:r>
              <a:rPr lang="zh-CN" altLang="en-US" dirty="0" smtClean="0"/>
              <a:t>淘</a:t>
            </a:r>
            <a:r>
              <a:rPr lang="zh-CN" altLang="en-US" dirty="0" smtClean="0"/>
              <a:t>宝，研发工程师</a:t>
            </a:r>
            <a:r>
              <a:rPr lang="zh-CN" altLang="en-US" dirty="0" smtClean="0"/>
              <a:t>，爱好跳</a:t>
            </a:r>
            <a:r>
              <a:rPr lang="zh-CN" altLang="en-US" dirty="0" smtClean="0"/>
              <a:t>舞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6067607" y="8218311"/>
            <a:ext cx="2786937" cy="1210170"/>
          </a:xfrm>
          <a:prstGeom prst="rect">
            <a:avLst/>
          </a:prstGeom>
          <a:solidFill>
            <a:srgbClr val="1CAE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zh-CN" altLang="en-US" dirty="0" smtClean="0"/>
              <a:t>蓦月，安徽人</a:t>
            </a:r>
            <a:r>
              <a:rPr lang="zh-CN" altLang="en-US" dirty="0" smtClean="0"/>
              <a:t>，</a:t>
            </a:r>
            <a:r>
              <a:rPr lang="zh-CN" altLang="en-US" dirty="0" smtClean="0"/>
              <a:t>中国科技大学，</a:t>
            </a:r>
            <a:r>
              <a:rPr lang="zh-CN" altLang="en-US" dirty="0" smtClean="0"/>
              <a:t>阿里云</a:t>
            </a:r>
            <a:r>
              <a:rPr lang="zh-CN" altLang="en-US" dirty="0" smtClean="0"/>
              <a:t>，研发工程师，爱好女</a:t>
            </a:r>
            <a:endParaRPr lang="zh-CN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8854542" y="8200249"/>
            <a:ext cx="2831716" cy="1228231"/>
          </a:xfrm>
          <a:prstGeom prst="rect">
            <a:avLst/>
          </a:prstGeom>
          <a:solidFill>
            <a:srgbClr val="F8AA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zh-CN" altLang="en-US" dirty="0" smtClean="0"/>
              <a:t>木芽，山西人</a:t>
            </a:r>
            <a:r>
              <a:rPr lang="zh-CN" altLang="en-US" dirty="0" smtClean="0"/>
              <a:t>，</a:t>
            </a:r>
            <a:r>
              <a:rPr lang="zh-CN" altLang="en-US" dirty="0" smtClean="0"/>
              <a:t>中科院信工所，</a:t>
            </a:r>
            <a:r>
              <a:rPr lang="zh-CN" altLang="en-US" dirty="0" smtClean="0"/>
              <a:t>阿里云</a:t>
            </a:r>
            <a:r>
              <a:rPr lang="en-US" altLang="zh-CN" dirty="0" smtClean="0"/>
              <a:t>,</a:t>
            </a:r>
            <a:r>
              <a:rPr lang="zh-CN" altLang="en-US" dirty="0" smtClean="0"/>
              <a:t>研发工程师，爱好女</a:t>
            </a:r>
            <a:endParaRPr lang="zh-CN" altLang="en-US" dirty="0"/>
          </a:p>
        </p:txBody>
      </p:sp>
      <p:grpSp>
        <p:nvGrpSpPr>
          <p:cNvPr id="29" name="组合 27"/>
          <p:cNvGrpSpPr/>
          <p:nvPr/>
        </p:nvGrpSpPr>
        <p:grpSpPr>
          <a:xfrm flipV="1">
            <a:off x="5588800" y="9479590"/>
            <a:ext cx="1318665" cy="107412"/>
            <a:chOff x="4023692" y="4894277"/>
            <a:chExt cx="1964495" cy="120014"/>
          </a:xfrm>
        </p:grpSpPr>
        <p:sp>
          <p:nvSpPr>
            <p:cNvPr id="30" name="矩形 29"/>
            <p:cNvSpPr/>
            <p:nvPr/>
          </p:nvSpPr>
          <p:spPr>
            <a:xfrm>
              <a:off x="4023692" y="4894277"/>
              <a:ext cx="263884" cy="120014"/>
            </a:xfrm>
            <a:prstGeom prst="rect">
              <a:avLst/>
            </a:prstGeom>
            <a:solidFill>
              <a:srgbClr val="1CAE9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4704135" y="4894277"/>
              <a:ext cx="263884" cy="120014"/>
            </a:xfrm>
            <a:prstGeom prst="rect">
              <a:avLst/>
            </a:prstGeom>
            <a:solidFill>
              <a:srgbClr val="F8AA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5044191" y="4894277"/>
              <a:ext cx="263884" cy="120014"/>
            </a:xfrm>
            <a:prstGeom prst="rect">
              <a:avLst/>
            </a:prstGeom>
            <a:solidFill>
              <a:srgbClr val="C84F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5384247" y="4894277"/>
              <a:ext cx="263884" cy="120014"/>
            </a:xfrm>
            <a:prstGeom prst="rect">
              <a:avLst/>
            </a:prstGeom>
            <a:solidFill>
              <a:srgbClr val="5468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5724303" y="4894277"/>
              <a:ext cx="263884" cy="120014"/>
            </a:xfrm>
            <a:prstGeom prst="rect">
              <a:avLst/>
            </a:prstGeom>
            <a:solidFill>
              <a:srgbClr val="C9CCC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4364079" y="4894277"/>
              <a:ext cx="263884" cy="120014"/>
            </a:xfrm>
            <a:prstGeom prst="rect">
              <a:avLst/>
            </a:prstGeom>
            <a:solidFill>
              <a:srgbClr val="AAC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6" name="图片 35" descr="木芽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542" y="4750367"/>
            <a:ext cx="2831716" cy="3449883"/>
          </a:xfrm>
          <a:prstGeom prst="rect">
            <a:avLst/>
          </a:prstGeom>
        </p:spPr>
      </p:pic>
      <p:sp>
        <p:nvSpPr>
          <p:cNvPr id="37" name="文本框 36"/>
          <p:cNvSpPr txBox="1"/>
          <p:nvPr/>
        </p:nvSpPr>
        <p:spPr>
          <a:xfrm>
            <a:off x="12166784" y="1378910"/>
            <a:ext cx="693519" cy="6839401"/>
          </a:xfrm>
          <a:prstGeom prst="rect">
            <a:avLst/>
          </a:prstGeom>
          <a:noFill/>
        </p:spPr>
        <p:txBody>
          <a:bodyPr vert="eaVert" wrap="square" lIns="130046" tIns="65023" rIns="130046" bIns="65023" rtlCol="0">
            <a:spAutoFit/>
          </a:bodyPr>
          <a:lstStyle/>
          <a:p>
            <a:pPr algn="ctr"/>
            <a:r>
              <a:rPr kumimoji="1" lang="zh-CN" altLang="en-US" sz="2800" b="1" dirty="0" smtClean="0">
                <a:latin typeface="Heiti SC Light"/>
                <a:ea typeface="Heiti SC Light"/>
                <a:cs typeface="Heiti SC Light"/>
              </a:rPr>
              <a:t>十组成员介绍</a:t>
            </a:r>
            <a:endParaRPr kumimoji="1" lang="zh-CN" altLang="en-US" sz="2800" b="1" dirty="0">
              <a:latin typeface="Heiti SC Light"/>
              <a:ea typeface="Heiti SC Light"/>
              <a:cs typeface="Heiti SC Light"/>
            </a:endParaRPr>
          </a:p>
        </p:txBody>
      </p:sp>
    </p:spTree>
    <p:extLst>
      <p:ext uri="{BB962C8B-B14F-4D97-AF65-F5344CB8AC3E}">
        <p14:creationId xmlns:p14="http://schemas.microsoft.com/office/powerpoint/2010/main" val="200695763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rPr lang="en-US" dirty="0" smtClean="0"/>
              <a:t>项目</a:t>
            </a:r>
            <a:r>
              <a:rPr dirty="0" smtClean="0"/>
              <a:t>定位</a:t>
            </a:r>
            <a:endParaRPr dirty="0"/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碎片化，个性化阅读时代，快速同步阅读内容</a:t>
            </a:r>
            <a:r>
              <a:rPr lang="zh-CN" altLang="en-US" dirty="0" smtClean="0"/>
              <a:t>的云笔记</a:t>
            </a:r>
            <a:r>
              <a:rPr lang="en-US" dirty="0" smtClean="0"/>
              <a:t>；</a:t>
            </a:r>
            <a:endParaRPr dirty="0"/>
          </a:p>
          <a:p>
            <a:r>
              <a:rPr lang="en-US" dirty="0" smtClean="0"/>
              <a:t>三端同步，实时编辑；</a:t>
            </a:r>
          </a:p>
          <a:p>
            <a:r>
              <a:rPr lang="en-US" dirty="0" smtClean="0"/>
              <a:t>搜索引擎扩展，降低检索成本；</a:t>
            </a:r>
          </a:p>
          <a:p>
            <a:r>
              <a:rPr lang="zh-CN" altLang="en-US" dirty="0" smtClean="0"/>
              <a:t>动态调整笔记权重，提升检索命中率</a:t>
            </a:r>
            <a:endParaRPr lang="en-US" dirty="0" smtClean="0"/>
          </a:p>
          <a:p>
            <a:endParaRPr dirty="0"/>
          </a:p>
          <a:p>
            <a:endParaRPr dirty="0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 smtClean="0"/>
              <a:t>效果预览</a:t>
            </a:r>
            <a:endParaRPr kumimoji="1" lang="zh-CN" altLang="en-US" dirty="0"/>
          </a:p>
        </p:txBody>
      </p:sp>
      <p:pic>
        <p:nvPicPr>
          <p:cNvPr id="5" name="图片 4" descr="前端效果图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99" y="2647106"/>
            <a:ext cx="7935130" cy="5089927"/>
          </a:xfrm>
          <a:prstGeom prst="rect">
            <a:avLst/>
          </a:prstGeom>
        </p:spPr>
      </p:pic>
      <p:pic>
        <p:nvPicPr>
          <p:cNvPr id="6" name="图片 5" descr="TB1yM3mMVXXXXXgapXXXXXXXXXX.tfsprivate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847" y="1536700"/>
            <a:ext cx="4096818" cy="7677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6309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需求</a:t>
            </a:r>
          </a:p>
        </p:txBody>
      </p:sp>
      <p:sp>
        <p:nvSpPr>
          <p:cNvPr id="173" name="Shape 173"/>
          <p:cNvSpPr>
            <a:spLocks noGrp="1"/>
          </p:cNvSpPr>
          <p:nvPr>
            <p:ph type="body" idx="1"/>
          </p:nvPr>
        </p:nvSpPr>
        <p:spPr>
          <a:xfrm>
            <a:off x="406400" y="2063534"/>
            <a:ext cx="12192000" cy="6788366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360045" indent="-360045" defTabSz="473201">
              <a:spcBef>
                <a:spcPts val="2200"/>
              </a:spcBef>
              <a:defRPr sz="2754"/>
            </a:pPr>
            <a:r>
              <a:rPr dirty="0"/>
              <a:t>客户端</a:t>
            </a:r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同步云端笔记；</a:t>
            </a:r>
            <a:endParaRPr dirty="0"/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笔记增删改查；</a:t>
            </a:r>
            <a:endParaRPr dirty="0"/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笔记更新实时推送</a:t>
            </a:r>
            <a:r>
              <a:rPr dirty="0" smtClean="0"/>
              <a:t>；</a:t>
            </a:r>
            <a:endParaRPr dirty="0"/>
          </a:p>
          <a:p>
            <a:pPr marL="275590" indent="-360045" defTabSz="473201">
              <a:spcBef>
                <a:spcPts val="2200"/>
              </a:spcBef>
              <a:defRPr sz="2754"/>
            </a:pPr>
            <a:r>
              <a:rPr lang="en-US" dirty="0" smtClean="0"/>
              <a:t>W</a:t>
            </a:r>
            <a:r>
              <a:rPr lang="en-US" altLang="zh-CN" dirty="0" smtClean="0"/>
              <a:t>eb</a:t>
            </a:r>
            <a:r>
              <a:rPr lang="zh-CN" altLang="en-US" dirty="0" smtClean="0"/>
              <a:t>端</a:t>
            </a:r>
            <a:endParaRPr lang="en-US" altLang="zh-CN" dirty="0" smtClean="0"/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同步云端笔记；</a:t>
            </a:r>
            <a:endParaRPr lang="en-US" altLang="zh-CN" dirty="0" smtClean="0"/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笔记增删改查；</a:t>
            </a:r>
            <a:endParaRPr lang="en-US" altLang="zh-CN" dirty="0"/>
          </a:p>
          <a:p>
            <a:pPr marL="275590" indent="-360045" defTabSz="473201">
              <a:spcBef>
                <a:spcPts val="2200"/>
              </a:spcBef>
              <a:defRPr sz="2754"/>
            </a:pPr>
            <a:r>
              <a:rPr lang="en-US" dirty="0" smtClean="0"/>
              <a:t>C</a:t>
            </a:r>
            <a:r>
              <a:rPr lang="en-US" altLang="zh-CN" dirty="0" smtClean="0"/>
              <a:t>hrome</a:t>
            </a:r>
            <a:r>
              <a:rPr lang="zh-CN" altLang="en-US" dirty="0" smtClean="0"/>
              <a:t>插件扩展</a:t>
            </a:r>
            <a:endParaRPr lang="en-US" altLang="zh-CN" dirty="0" smtClean="0"/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捕捉用户感兴趣内容（</a:t>
            </a:r>
            <a:r>
              <a:rPr lang="en-US" altLang="zh-CN" dirty="0" err="1" smtClean="0"/>
              <a:t>ctrl+c</a:t>
            </a:r>
            <a:r>
              <a:rPr lang="en-US" altLang="zh-CN" dirty="0" smtClean="0"/>
              <a:t>,</a:t>
            </a:r>
            <a:r>
              <a:rPr lang="zh-CN" altLang="en-US" dirty="0" smtClean="0"/>
              <a:t>用户主动同步）；</a:t>
            </a:r>
            <a:endParaRPr lang="en-US" altLang="zh-CN" dirty="0" smtClean="0"/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内容同步到云端；</a:t>
            </a:r>
            <a:endParaRPr lang="en-US" altLang="zh-CN" dirty="0" smtClean="0"/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搜索引擎扩展</a:t>
            </a:r>
            <a:endParaRPr dirty="0"/>
          </a:p>
          <a:p>
            <a:pPr marL="360045" indent="-360045" defTabSz="473201">
              <a:spcBef>
                <a:spcPts val="2200"/>
              </a:spcBef>
              <a:defRPr sz="2754"/>
            </a:pPr>
            <a:r>
              <a:rPr dirty="0"/>
              <a:t>服务端</a:t>
            </a:r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笔记内容存储；</a:t>
            </a:r>
            <a:endParaRPr dirty="0"/>
          </a:p>
          <a:p>
            <a:pPr marL="720090" lvl="1" indent="-360045" defTabSz="473201">
              <a:spcBef>
                <a:spcPts val="2200"/>
              </a:spcBef>
              <a:defRPr sz="2754"/>
            </a:pPr>
            <a:r>
              <a:rPr lang="zh-CN" altLang="en-US" dirty="0" smtClean="0"/>
              <a:t>笔记权重分析</a:t>
            </a:r>
            <a:r>
              <a:rPr dirty="0" smtClean="0"/>
              <a:t>；</a:t>
            </a:r>
            <a:endParaRPr dirty="0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分工</a:t>
            </a:r>
          </a:p>
        </p:txBody>
      </p:sp>
      <p:sp>
        <p:nvSpPr>
          <p:cNvPr id="176" name="Shape 176"/>
          <p:cNvSpPr>
            <a:spLocks noGrp="1"/>
          </p:cNvSpPr>
          <p:nvPr>
            <p:ph type="body" idx="1"/>
          </p:nvPr>
        </p:nvSpPr>
        <p:spPr>
          <a:xfrm>
            <a:off x="406400" y="2260600"/>
            <a:ext cx="12192000" cy="6591300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rPr dirty="0"/>
              <a:t>客户端</a:t>
            </a:r>
          </a:p>
          <a:p>
            <a:pPr lvl="1"/>
            <a:r>
              <a:rPr lang="en-US" dirty="0" err="1" smtClean="0"/>
              <a:t>毕言（Android</a:t>
            </a:r>
            <a:r>
              <a:rPr lang="en-US" dirty="0" smtClean="0"/>
              <a:t>），</a:t>
            </a:r>
            <a:r>
              <a:rPr lang="en-US" dirty="0" err="1" smtClean="0"/>
              <a:t>蝉兔（iOS</a:t>
            </a:r>
            <a:r>
              <a:rPr lang="en-US" dirty="0" smtClean="0"/>
              <a:t>）</a:t>
            </a:r>
          </a:p>
          <a:p>
            <a:r>
              <a:rPr lang="en-US" dirty="0" smtClean="0"/>
              <a:t>W</a:t>
            </a:r>
            <a:r>
              <a:rPr lang="en-US" altLang="zh-CN" dirty="0" smtClean="0"/>
              <a:t>eb</a:t>
            </a:r>
            <a:r>
              <a:rPr lang="zh-CN" altLang="en-US" dirty="0" smtClean="0"/>
              <a:t>端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晓婼</a:t>
            </a:r>
            <a:endParaRPr lang="en-US" altLang="zh-CN" dirty="0" smtClean="0"/>
          </a:p>
          <a:p>
            <a:r>
              <a:rPr lang="en-US" dirty="0" smtClean="0"/>
              <a:t>C</a:t>
            </a:r>
            <a:r>
              <a:rPr lang="en-US" altLang="zh-CN" dirty="0" smtClean="0"/>
              <a:t>hrome</a:t>
            </a:r>
            <a:r>
              <a:rPr lang="zh-CN" altLang="en-US" dirty="0" smtClean="0"/>
              <a:t>插件</a:t>
            </a:r>
            <a:endParaRPr lang="en-US" altLang="zh-CN" dirty="0"/>
          </a:p>
          <a:p>
            <a:pPr lvl="1"/>
            <a:r>
              <a:rPr lang="zh-CN" altLang="en-US" dirty="0" smtClean="0"/>
              <a:t>九胜</a:t>
            </a:r>
            <a:endParaRPr dirty="0"/>
          </a:p>
          <a:p>
            <a:r>
              <a:rPr dirty="0"/>
              <a:t>服务端</a:t>
            </a:r>
          </a:p>
          <a:p>
            <a:pPr lvl="1"/>
            <a:r>
              <a:rPr lang="zh-CN" altLang="en-US" dirty="0" smtClean="0"/>
              <a:t>蓦月（</a:t>
            </a:r>
            <a:r>
              <a:rPr lang="en-US" altLang="zh-CN" dirty="0" err="1" smtClean="0"/>
              <a:t>mongoDB</a:t>
            </a:r>
            <a:r>
              <a:rPr lang="zh-CN" altLang="en-US" dirty="0" smtClean="0"/>
              <a:t>，</a:t>
            </a:r>
            <a:r>
              <a:rPr lang="en-US" altLang="zh-CN" dirty="0" smtClean="0"/>
              <a:t>OpenSearch</a:t>
            </a:r>
            <a:r>
              <a:rPr lang="zh-CN" altLang="en-US" dirty="0" smtClean="0"/>
              <a:t>），季珂（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服务），木芽（</a:t>
            </a:r>
            <a:r>
              <a:rPr lang="en-US" altLang="zh-CN" dirty="0" err="1" smtClean="0"/>
              <a:t>redis</a:t>
            </a:r>
            <a:r>
              <a:rPr lang="zh-CN" altLang="en-US" dirty="0" smtClean="0"/>
              <a:t>缓存）</a:t>
            </a:r>
            <a:endParaRPr lang="en-US" altLang="zh-CN" dirty="0"/>
          </a:p>
          <a:p>
            <a:r>
              <a:rPr lang="zh-CN" altLang="en-US" dirty="0" smtClean="0"/>
              <a:t>测试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云蓬</a:t>
            </a:r>
            <a:endParaRPr lang="en-US" altLang="zh-CN" dirty="0" smtClean="0"/>
          </a:p>
          <a:p>
            <a:pPr lvl="1"/>
            <a:endParaRPr lang="en-US" altLang="zh-CN" dirty="0" smtClean="0"/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spcBef>
                <a:spcPts val="1600"/>
              </a:spcBef>
              <a:defRPr sz="3480"/>
            </a:lvl1pPr>
          </a:lstStyle>
          <a:p>
            <a:r>
              <a:t>项目计划</a:t>
            </a:r>
          </a:p>
        </p:txBody>
      </p:sp>
      <p:pic>
        <p:nvPicPr>
          <p:cNvPr id="4" name="图片 3" descr="DingTalk2016082917094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365" y="2260600"/>
            <a:ext cx="10502900" cy="67564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/>
          </p:cNvSpPr>
          <p:nvPr>
            <p:ph type="title"/>
          </p:nvPr>
        </p:nvSpPr>
        <p:spPr>
          <a:xfrm>
            <a:off x="3213100" y="4318000"/>
            <a:ext cx="12192000" cy="4521200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 SemiBold"/>
        <a:ea typeface="Baskerville SemiBold"/>
        <a:cs typeface="Baskerville SemiBold"/>
      </a:majorFont>
      <a:minorFont>
        <a:latin typeface="Baskerville SemiBold"/>
        <a:ea typeface="Baskerville SemiBold"/>
        <a:cs typeface="Baskerville Semi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Baskerville SemiBold"/>
        <a:ea typeface="Baskerville SemiBold"/>
        <a:cs typeface="Baskerville SemiBold"/>
      </a:majorFont>
      <a:minorFont>
        <a:latin typeface="Baskerville SemiBold"/>
        <a:ea typeface="Baskerville SemiBold"/>
        <a:cs typeface="Baskerville SemiBol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</TotalTime>
  <Words>352</Words>
  <Application>Microsoft Macintosh PowerPoint</Application>
  <PresentationFormat>自定义</PresentationFormat>
  <Paragraphs>55</Paragraphs>
  <Slides>8</Slides>
  <Notes>0</Notes>
  <HiddenSlides>2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New_Template7</vt:lpstr>
      <vt:lpstr> 毕言，蝉兔，晓婼，九胜，蓦月，季珂，木芽，云蓬</vt:lpstr>
      <vt:lpstr>PowerPoint 演示文稿</vt:lpstr>
      <vt:lpstr>项目定位</vt:lpstr>
      <vt:lpstr>效果预览</vt:lpstr>
      <vt:lpstr>需求</vt:lpstr>
      <vt:lpstr>分工</vt:lpstr>
      <vt:lpstr>项目计划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毕言，蝉兔，晓婼，九胜，蓦月，季珂，木芽，云蓬</dc:title>
  <cp:lastModifiedBy>yazhou li</cp:lastModifiedBy>
  <cp:revision>11</cp:revision>
  <dcterms:modified xsi:type="dcterms:W3CDTF">2016-08-29T09:58:08Z</dcterms:modified>
</cp:coreProperties>
</file>